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9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3" autoAdjust="0"/>
    <p:restoredTop sz="91277" autoAdjust="0"/>
  </p:normalViewPr>
  <p:slideViewPr>
    <p:cSldViewPr>
      <p:cViewPr>
        <p:scale>
          <a:sx n="125" d="100"/>
          <a:sy n="125" d="100"/>
        </p:scale>
        <p:origin x="-96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dirty="0" smtClean="0">
              <a:latin typeface="Time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24/09/2017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24.09.2017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50143" y="740905"/>
            <a:ext cx="3125631" cy="365125"/>
          </a:xfrm>
        </p:spPr>
        <p:txBody>
          <a:bodyPr/>
          <a:lstStyle/>
          <a:p>
            <a:r>
              <a:rPr lang="fr-FR" dirty="0"/>
              <a:t>Réalisé par </a:t>
            </a:r>
            <a:r>
              <a:rPr lang="fr-FR" dirty="0" smtClean="0"/>
              <a:t>Martin Bader et Ali Ben Abdallah</a:t>
            </a:r>
          </a:p>
          <a:p>
            <a:r>
              <a:rPr lang="fr-FR" dirty="0" smtClean="0"/>
              <a:t>le </a:t>
            </a:r>
            <a:fld id="{D6A44507-CE0F-4FAF-BBFE-C889524E318D}" type="datetime1">
              <a:rPr lang="fr-FR" smtClean="0"/>
              <a:pPr/>
              <a:t>24/09/2017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-1"/>
            <a:ext cx="81665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: </a:t>
            </a:r>
          </a:p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ER/EE </a:t>
            </a:r>
            <a:r>
              <a:rPr lang="en-US" sz="2400" dirty="0">
                <a:solidFill>
                  <a:srgbClr val="C80F0F"/>
                </a:solidFill>
                <a:latin typeface="Arial"/>
                <a:cs typeface="Tahoma" pitchFamily="34" charset="0"/>
              </a:rPr>
              <a:t>promotion 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au </a:t>
            </a:r>
            <a:r>
              <a:rPr lang="en-US" sz="24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niveau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municipal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0" name="Ellipse 4"/>
          <p:cNvSpPr>
            <a:spLocks noChangeArrowheads="1"/>
          </p:cNvSpPr>
          <p:nvPr/>
        </p:nvSpPr>
        <p:spPr bwMode="auto">
          <a:xfrm>
            <a:off x="1610526" y="915640"/>
            <a:ext cx="5875022" cy="5939052"/>
          </a:xfrm>
          <a:prstGeom prst="ellipse">
            <a:avLst/>
          </a:prstGeom>
          <a:solidFill>
            <a:srgbClr val="F7C869"/>
          </a:solidFill>
          <a:ln w="9525" algn="ctr">
            <a:solidFill>
              <a:srgbClr val="9AB0BA">
                <a:lumMod val="20000"/>
                <a:lumOff val="80000"/>
              </a:srgb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 b="0" kern="0">
              <a:solidFill>
                <a:sysClr val="windowText" lastClr="000000"/>
              </a:solidFill>
            </a:endParaRPr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2363917" y="1626533"/>
            <a:ext cx="4400550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3242377" y="2515757"/>
            <a:ext cx="2544763" cy="2562225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923409" y="3131943"/>
            <a:ext cx="1149698" cy="1158329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cxnSp>
        <p:nvCxnSpPr>
          <p:cNvPr id="57" name="Gerade Verbindung 37"/>
          <p:cNvCxnSpPr>
            <a:cxnSpLocks noChangeShapeType="1"/>
            <a:stCxn id="55" idx="2"/>
          </p:cNvCxnSpPr>
          <p:nvPr/>
        </p:nvCxnSpPr>
        <p:spPr bwMode="auto">
          <a:xfrm flipH="1" flipV="1">
            <a:off x="1691680" y="2892347"/>
            <a:ext cx="2231729" cy="818761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8" name="Gerade Verbindung 31"/>
          <p:cNvCxnSpPr>
            <a:cxnSpLocks noChangeShapeType="1"/>
          </p:cNvCxnSpPr>
          <p:nvPr/>
        </p:nvCxnSpPr>
        <p:spPr bwMode="auto">
          <a:xfrm>
            <a:off x="5080618" y="3711107"/>
            <a:ext cx="2428866" cy="138162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9" name="Gerade Verbindung 28"/>
          <p:cNvCxnSpPr>
            <a:cxnSpLocks noChangeShapeType="1"/>
            <a:stCxn id="55" idx="3"/>
            <a:endCxn id="50" idx="3"/>
          </p:cNvCxnSpPr>
          <p:nvPr/>
        </p:nvCxnSpPr>
        <p:spPr bwMode="auto">
          <a:xfrm flipH="1">
            <a:off x="2470903" y="4120639"/>
            <a:ext cx="1620875" cy="1864299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4" name="Rectangle 63"/>
          <p:cNvSpPr/>
          <p:nvPr/>
        </p:nvSpPr>
        <p:spPr>
          <a:xfrm>
            <a:off x="4200025" y="3467584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err="1" smtClean="0">
                <a:solidFill>
                  <a:schemeClr val="bg1"/>
                </a:solidFill>
              </a:rPr>
              <a:t>Soutien</a:t>
            </a:r>
            <a:r>
              <a:rPr lang="de-AT" sz="1200" kern="0" dirty="0" smtClean="0">
                <a:solidFill>
                  <a:schemeClr val="bg1"/>
                </a:solidFill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smtClean="0">
                <a:solidFill>
                  <a:schemeClr val="bg1"/>
                </a:solidFill>
              </a:rPr>
              <a:t>ACTE</a:t>
            </a:r>
            <a:endParaRPr lang="de-DE" sz="1200" kern="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915304" y="4363683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7962" y="6301339"/>
            <a:ext cx="1438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kern="0" dirty="0" err="1" smtClean="0">
                <a:solidFill>
                  <a:srgbClr val="002060"/>
                </a:solidFill>
              </a:rPr>
              <a:t>Autres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400" kern="0" dirty="0" err="1" smtClean="0">
                <a:solidFill>
                  <a:srgbClr val="002060"/>
                </a:solidFill>
              </a:rPr>
              <a:t>acteurs</a:t>
            </a:r>
            <a:endParaRPr lang="de-DE" sz="14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08944" y="5596746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897460" y="923468"/>
            <a:ext cx="12458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Secteur public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563668" y="4151972"/>
            <a:ext cx="11576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>
                <a:solidFill>
                  <a:srgbClr val="C80F0F">
                    <a:lumMod val="75000"/>
                  </a:srgbClr>
                </a:solidFill>
              </a:rPr>
              <a:t>Secteur </a:t>
            </a:r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privé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50144" y="1492876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Acteurs privés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50144" y="1946675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Acteurs étatiques</a:t>
            </a: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5270780" y="5038747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UTICA</a:t>
            </a:r>
          </a:p>
        </p:txBody>
      </p:sp>
      <p:sp>
        <p:nvSpPr>
          <p:cNvPr id="107" name="Rectangle 52"/>
          <p:cNvSpPr>
            <a:spLocks noChangeArrowheads="1"/>
          </p:cNvSpPr>
          <p:nvPr/>
        </p:nvSpPr>
        <p:spPr bwMode="auto">
          <a:xfrm>
            <a:off x="3541697" y="2968413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ANME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(V)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0" name="Rectangle 51"/>
          <p:cNvSpPr>
            <a:spLocks noChangeArrowheads="1"/>
          </p:cNvSpPr>
          <p:nvPr/>
        </p:nvSpPr>
        <p:spPr bwMode="auto">
          <a:xfrm>
            <a:off x="6263962" y="2633337"/>
            <a:ext cx="460583" cy="2590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ISET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1" name="Rectangle 49"/>
          <p:cNvSpPr>
            <a:spLocks noChangeArrowheads="1"/>
          </p:cNvSpPr>
          <p:nvPr/>
        </p:nvSpPr>
        <p:spPr bwMode="auto">
          <a:xfrm>
            <a:off x="4679738" y="1056941"/>
            <a:ext cx="706438" cy="28704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MFPE</a:t>
            </a:r>
            <a:r>
              <a:rPr lang="fr-FR" sz="900" b="0" kern="0" dirty="0" smtClean="0">
                <a:solidFill>
                  <a:srgbClr val="FF0000"/>
                </a:solidFill>
              </a:rPr>
              <a:t>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2" name="Rectangle 50"/>
          <p:cNvSpPr>
            <a:spLocks noChangeArrowheads="1"/>
          </p:cNvSpPr>
          <p:nvPr/>
        </p:nvSpPr>
        <p:spPr bwMode="auto">
          <a:xfrm>
            <a:off x="5043378" y="1530547"/>
            <a:ext cx="481951" cy="24806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ATFP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13" name="Rectangle 51"/>
          <p:cNvSpPr>
            <a:spLocks noChangeArrowheads="1"/>
          </p:cNvSpPr>
          <p:nvPr/>
        </p:nvSpPr>
        <p:spPr bwMode="auto">
          <a:xfrm>
            <a:off x="4374181" y="1261980"/>
            <a:ext cx="706437" cy="331787"/>
          </a:xfrm>
          <a:prstGeom prst="rect">
            <a:avLst/>
          </a:prstGeom>
          <a:solidFill>
            <a:srgbClr val="4B859F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CENAFIFF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smtClean="0">
                <a:solidFill>
                  <a:srgbClr val="FFFFFF"/>
                </a:solidFill>
              </a:rPr>
              <a:t>(V)</a:t>
            </a:r>
            <a:r>
              <a:rPr lang="fr-FR" sz="900" b="0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50144" y="2517661"/>
            <a:ext cx="780176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chemeClr val="tx1"/>
                </a:solidFill>
              </a:rPr>
              <a:t>Coop. </a:t>
            </a:r>
            <a:r>
              <a:rPr lang="fr-FR" sz="900" b="0" kern="0" dirty="0" err="1">
                <a:solidFill>
                  <a:schemeClr val="tx1"/>
                </a:solidFill>
              </a:rPr>
              <a:t>int</a:t>
            </a:r>
            <a:r>
              <a:rPr lang="fr-FR" sz="900" b="0" kern="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468714" y="88612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69"/>
          <p:cNvSpPr>
            <a:spLocks noChangeArrowheads="1"/>
          </p:cNvSpPr>
          <p:nvPr/>
        </p:nvSpPr>
        <p:spPr bwMode="auto">
          <a:xfrm>
            <a:off x="3075230" y="3942100"/>
            <a:ext cx="87273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smtClean="0">
                <a:solidFill>
                  <a:schemeClr val="tx1"/>
                </a:solidFill>
              </a:rPr>
              <a:t>RE-ACTIVATE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01" name="Rectangle 52"/>
          <p:cNvSpPr>
            <a:spLocks noChangeArrowheads="1"/>
          </p:cNvSpPr>
          <p:nvPr/>
        </p:nvSpPr>
        <p:spPr bwMode="auto">
          <a:xfrm>
            <a:off x="2755904" y="2634856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2" name="Rectangle 70"/>
          <p:cNvSpPr>
            <a:spLocks noChangeArrowheads="1"/>
          </p:cNvSpPr>
          <p:nvPr/>
        </p:nvSpPr>
        <p:spPr bwMode="auto">
          <a:xfrm>
            <a:off x="1998844" y="2103678"/>
            <a:ext cx="571670" cy="27320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STEG</a:t>
            </a:r>
          </a:p>
        </p:txBody>
      </p:sp>
      <p:cxnSp>
        <p:nvCxnSpPr>
          <p:cNvPr id="128" name="Gerade Verbindung mit Pfeil 127"/>
          <p:cNvCxnSpPr>
            <a:stCxn id="111" idx="3"/>
            <a:endCxn id="112" idx="1"/>
          </p:cNvCxnSpPr>
          <p:nvPr/>
        </p:nvCxnSpPr>
        <p:spPr>
          <a:xfrm flipH="1">
            <a:off x="5043378" y="1200466"/>
            <a:ext cx="342798" cy="454113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>
            <a:stCxn id="101" idx="3"/>
            <a:endCxn id="107" idx="1"/>
          </p:cNvCxnSpPr>
          <p:nvPr/>
        </p:nvCxnSpPr>
        <p:spPr>
          <a:xfrm>
            <a:off x="3346768" y="2746073"/>
            <a:ext cx="194929" cy="389028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52"/>
          <p:cNvSpPr>
            <a:spLocks noChangeArrowheads="1"/>
          </p:cNvSpPr>
          <p:nvPr/>
        </p:nvSpPr>
        <p:spPr bwMode="auto">
          <a:xfrm>
            <a:off x="3657271" y="1150763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MEHAT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46" name="Gerade Verbindung mit Pfeil 145"/>
          <p:cNvCxnSpPr>
            <a:stCxn id="101" idx="1"/>
            <a:endCxn id="102" idx="3"/>
          </p:cNvCxnSpPr>
          <p:nvPr/>
        </p:nvCxnSpPr>
        <p:spPr>
          <a:xfrm flipH="1" flipV="1">
            <a:off x="2570514" y="2240283"/>
            <a:ext cx="185390" cy="505790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hteck 162"/>
          <p:cNvSpPr/>
          <p:nvPr/>
        </p:nvSpPr>
        <p:spPr>
          <a:xfrm>
            <a:off x="7154150" y="5408769"/>
            <a:ext cx="19767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Lignes doubles = coopérations fixées par contrat ou institutionnalisées</a:t>
            </a:r>
          </a:p>
          <a:p>
            <a:r>
              <a:rPr lang="fr-FR" sz="1100" dirty="0"/>
              <a:t>Lignes continues = relations étroites</a:t>
            </a:r>
          </a:p>
          <a:p>
            <a:r>
              <a:rPr lang="fr-FR" sz="1100" dirty="0"/>
              <a:t>Lignes rouges = relations tensions dans les relations</a:t>
            </a:r>
          </a:p>
          <a:p>
            <a:r>
              <a:rPr lang="fr-FR" sz="1100" dirty="0"/>
              <a:t>(V) = Acteur ayant droit de veto</a:t>
            </a:r>
          </a:p>
        </p:txBody>
      </p:sp>
      <p:sp>
        <p:nvSpPr>
          <p:cNvPr id="169" name="Rectangle 77"/>
          <p:cNvSpPr>
            <a:spLocks noChangeArrowheads="1"/>
          </p:cNvSpPr>
          <p:nvPr/>
        </p:nvSpPr>
        <p:spPr bwMode="auto">
          <a:xfrm>
            <a:off x="3339813" y="5057950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Chômeurs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err="1">
                <a:solidFill>
                  <a:srgbClr val="000000"/>
                </a:solidFill>
              </a:rPr>
              <a:t>d</a:t>
            </a:r>
            <a:r>
              <a:rPr lang="de-DE" sz="900" kern="0" dirty="0" err="1" smtClean="0">
                <a:solidFill>
                  <a:srgbClr val="000000"/>
                </a:solidFill>
              </a:rPr>
              <a:t>iplômés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61" name="Rectangle 52"/>
          <p:cNvSpPr>
            <a:spLocks noChangeArrowheads="1"/>
          </p:cNvSpPr>
          <p:nvPr/>
        </p:nvSpPr>
        <p:spPr bwMode="auto">
          <a:xfrm>
            <a:off x="5214777" y="1694435"/>
            <a:ext cx="492078" cy="240707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CFP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63" name="Gerade Verbindung mit Pfeil 62"/>
          <p:cNvCxnSpPr>
            <a:stCxn id="112" idx="2"/>
            <a:endCxn id="61" idx="0"/>
          </p:cNvCxnSpPr>
          <p:nvPr/>
        </p:nvCxnSpPr>
        <p:spPr>
          <a:xfrm flipV="1">
            <a:off x="5284354" y="1694435"/>
            <a:ext cx="176462" cy="8417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6466889" y="4116285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900" b="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CF </a:t>
            </a:r>
            <a:r>
              <a:rPr lang="de-DE" sz="900" b="0" kern="0" dirty="0" err="1" smtClean="0">
                <a:solidFill>
                  <a:srgbClr val="000000"/>
                </a:solidFill>
              </a:rPr>
              <a:t>privés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96" name="Rectangle 52"/>
          <p:cNvSpPr>
            <a:spLocks noChangeArrowheads="1"/>
          </p:cNvSpPr>
          <p:nvPr/>
        </p:nvSpPr>
        <p:spPr bwMode="auto">
          <a:xfrm>
            <a:off x="6613481" y="2416846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MESRS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04" name="Gerade Verbindung mit Pfeil 103"/>
          <p:cNvCxnSpPr>
            <a:stCxn id="96" idx="1"/>
            <a:endCxn id="110" idx="3"/>
          </p:cNvCxnSpPr>
          <p:nvPr/>
        </p:nvCxnSpPr>
        <p:spPr>
          <a:xfrm>
            <a:off x="6613481" y="2528063"/>
            <a:ext cx="111064" cy="234779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51"/>
          <p:cNvSpPr>
            <a:spLocks noChangeArrowheads="1"/>
          </p:cNvSpPr>
          <p:nvPr/>
        </p:nvSpPr>
        <p:spPr bwMode="auto">
          <a:xfrm>
            <a:off x="5897460" y="1888340"/>
            <a:ext cx="460583" cy="2590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CITET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6" name="Rectangle 52"/>
          <p:cNvSpPr>
            <a:spLocks noChangeArrowheads="1"/>
          </p:cNvSpPr>
          <p:nvPr/>
        </p:nvSpPr>
        <p:spPr bwMode="auto">
          <a:xfrm>
            <a:off x="5968530" y="1665907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MED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08" name="Gerade Verbindung mit Pfeil 107"/>
          <p:cNvCxnSpPr>
            <a:stCxn id="106" idx="1"/>
            <a:endCxn id="105" idx="3"/>
          </p:cNvCxnSpPr>
          <p:nvPr/>
        </p:nvCxnSpPr>
        <p:spPr>
          <a:xfrm>
            <a:off x="5968530" y="1777124"/>
            <a:ext cx="389513" cy="240721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77"/>
          <p:cNvSpPr>
            <a:spLocks noChangeArrowheads="1"/>
          </p:cNvSpPr>
          <p:nvPr/>
        </p:nvSpPr>
        <p:spPr bwMode="auto">
          <a:xfrm>
            <a:off x="5270780" y="4733193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Enterprises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73" name="Rectangle 77"/>
          <p:cNvSpPr>
            <a:spLocks noChangeArrowheads="1"/>
          </p:cNvSpPr>
          <p:nvPr/>
        </p:nvSpPr>
        <p:spPr bwMode="auto">
          <a:xfrm>
            <a:off x="6125582" y="4536076"/>
            <a:ext cx="1223376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Auditeurs EE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kern="0" dirty="0" smtClean="0">
                <a:solidFill>
                  <a:srgbClr val="000000"/>
                </a:solidFill>
              </a:rPr>
              <a:t>(</a:t>
            </a:r>
            <a:r>
              <a:rPr lang="de-DE" sz="900" kern="0" dirty="0" err="1" smtClean="0">
                <a:solidFill>
                  <a:srgbClr val="000000"/>
                </a:solidFill>
              </a:rPr>
              <a:t>Agrément</a:t>
            </a:r>
            <a:r>
              <a:rPr lang="de-DE" sz="900" kern="0" dirty="0" smtClean="0">
                <a:solidFill>
                  <a:srgbClr val="000000"/>
                </a:solidFill>
              </a:rPr>
              <a:t> ANME)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6" name="Rectangle 52"/>
          <p:cNvSpPr>
            <a:spLocks noChangeArrowheads="1"/>
          </p:cNvSpPr>
          <p:nvPr/>
        </p:nvSpPr>
        <p:spPr bwMode="auto">
          <a:xfrm>
            <a:off x="4200025" y="2546645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900" kern="0" dirty="0">
                <a:solidFill>
                  <a:srgbClr val="FFFFFF"/>
                </a:solidFill>
              </a:rPr>
              <a:t>CPSCL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7" name="Rectangle 52"/>
          <p:cNvSpPr>
            <a:spLocks noChangeArrowheads="1"/>
          </p:cNvSpPr>
          <p:nvPr/>
        </p:nvSpPr>
        <p:spPr bwMode="auto">
          <a:xfrm>
            <a:off x="3001074" y="1515316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de-DE" sz="900" kern="0" dirty="0" smtClean="0">
                <a:solidFill>
                  <a:srgbClr val="FFFFFF"/>
                </a:solidFill>
              </a:rPr>
              <a:t>MAE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8" name="Rectangle 52"/>
          <p:cNvSpPr>
            <a:spLocks noChangeArrowheads="1"/>
          </p:cNvSpPr>
          <p:nvPr/>
        </p:nvSpPr>
        <p:spPr bwMode="auto">
          <a:xfrm>
            <a:off x="3324440" y="2154454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CFAD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94" name="Rectangle 69"/>
          <p:cNvSpPr>
            <a:spLocks noChangeArrowheads="1"/>
          </p:cNvSpPr>
          <p:nvPr/>
        </p:nvSpPr>
        <p:spPr bwMode="auto">
          <a:xfrm>
            <a:off x="3266208" y="3487397"/>
            <a:ext cx="708877" cy="2013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ADEME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97" name="Rectangle 52"/>
          <p:cNvSpPr>
            <a:spLocks noChangeArrowheads="1"/>
          </p:cNvSpPr>
          <p:nvPr/>
        </p:nvSpPr>
        <p:spPr bwMode="auto">
          <a:xfrm>
            <a:off x="4460919" y="2864549"/>
            <a:ext cx="870260" cy="323571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Municipalité Nabeul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09" name="Rectangle 52"/>
          <p:cNvSpPr>
            <a:spLocks noChangeArrowheads="1"/>
          </p:cNvSpPr>
          <p:nvPr/>
        </p:nvSpPr>
        <p:spPr bwMode="auto">
          <a:xfrm>
            <a:off x="4803542" y="3270871"/>
            <a:ext cx="870260" cy="323571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Municipalité Bizerte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16" name="Gerade Verbindung mit Pfeil 115"/>
          <p:cNvCxnSpPr>
            <a:stCxn id="87" idx="2"/>
            <a:endCxn id="88" idx="0"/>
          </p:cNvCxnSpPr>
          <p:nvPr/>
        </p:nvCxnSpPr>
        <p:spPr>
          <a:xfrm>
            <a:off x="3296506" y="1737749"/>
            <a:ext cx="323366" cy="41670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mit Pfeil 116"/>
          <p:cNvCxnSpPr>
            <a:stCxn id="87" idx="3"/>
            <a:endCxn id="86" idx="0"/>
          </p:cNvCxnSpPr>
          <p:nvPr/>
        </p:nvCxnSpPr>
        <p:spPr>
          <a:xfrm>
            <a:off x="3591938" y="1626533"/>
            <a:ext cx="903519" cy="920112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69"/>
          <p:cNvSpPr>
            <a:spLocks noChangeArrowheads="1"/>
          </p:cNvSpPr>
          <p:nvPr/>
        </p:nvSpPr>
        <p:spPr bwMode="auto">
          <a:xfrm>
            <a:off x="2150643" y="4725674"/>
            <a:ext cx="102513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GIZ-DMS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err="1" smtClean="0">
                <a:solidFill>
                  <a:schemeClr val="tx1"/>
                </a:solidFill>
              </a:rPr>
              <a:t>Solaire</a:t>
            </a:r>
            <a:r>
              <a:rPr lang="de-DE" sz="900" b="0" kern="0" dirty="0" smtClean="0">
                <a:solidFill>
                  <a:schemeClr val="tx1"/>
                </a:solidFill>
              </a:rPr>
              <a:t> Citoyen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25" name="Rectangle 69"/>
          <p:cNvSpPr>
            <a:spLocks noChangeArrowheads="1"/>
          </p:cNvSpPr>
          <p:nvPr/>
        </p:nvSpPr>
        <p:spPr bwMode="auto">
          <a:xfrm>
            <a:off x="2538770" y="4343385"/>
            <a:ext cx="1025132" cy="348371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Associations</a:t>
            </a:r>
            <a:r>
              <a:rPr lang="de-DE" sz="900" kern="0" dirty="0" smtClean="0"/>
              <a:t> </a:t>
            </a:r>
            <a:r>
              <a:rPr lang="de-DE" sz="900" kern="0" dirty="0" err="1" smtClean="0"/>
              <a:t>Locale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26" name="Rectangle 69"/>
          <p:cNvSpPr>
            <a:spLocks noChangeArrowheads="1"/>
          </p:cNvSpPr>
          <p:nvPr/>
        </p:nvSpPr>
        <p:spPr bwMode="auto">
          <a:xfrm>
            <a:off x="56036" y="2961151"/>
            <a:ext cx="786271" cy="453938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Société</a:t>
            </a:r>
            <a:r>
              <a:rPr lang="de-DE" sz="900" kern="0" dirty="0" smtClean="0"/>
              <a:t> </a:t>
            </a:r>
            <a:r>
              <a:rPr lang="de-DE" sz="900" kern="0" dirty="0" err="1" smtClean="0"/>
              <a:t>civile</a:t>
            </a:r>
            <a:endParaRPr lang="de-DE" sz="900" kern="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32" name="Rectangle 69"/>
          <p:cNvSpPr>
            <a:spLocks noChangeArrowheads="1"/>
          </p:cNvSpPr>
          <p:nvPr/>
        </p:nvSpPr>
        <p:spPr bwMode="auto">
          <a:xfrm>
            <a:off x="1638804" y="3960170"/>
            <a:ext cx="720080" cy="4035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err="1" smtClean="0">
                <a:solidFill>
                  <a:schemeClr val="tx1"/>
                </a:solidFill>
              </a:rPr>
              <a:t>CoMun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33" name="Rectangle 69"/>
          <p:cNvSpPr>
            <a:spLocks noChangeArrowheads="1"/>
          </p:cNvSpPr>
          <p:nvPr/>
        </p:nvSpPr>
        <p:spPr bwMode="auto">
          <a:xfrm>
            <a:off x="2349659" y="3999946"/>
            <a:ext cx="504055" cy="232677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FNVT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34" name="Rectangle 69"/>
          <p:cNvSpPr>
            <a:spLocks noChangeArrowheads="1"/>
          </p:cNvSpPr>
          <p:nvPr/>
        </p:nvSpPr>
        <p:spPr bwMode="auto">
          <a:xfrm>
            <a:off x="3611558" y="3629806"/>
            <a:ext cx="636577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IDE-E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Alcor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35" name="Rectangle 77"/>
          <p:cNvSpPr>
            <a:spLocks noChangeArrowheads="1"/>
          </p:cNvSpPr>
          <p:nvPr/>
        </p:nvSpPr>
        <p:spPr bwMode="auto">
          <a:xfrm>
            <a:off x="4285266" y="5037808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Citoyens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68" name="Rectangle 69"/>
          <p:cNvSpPr>
            <a:spLocks noChangeArrowheads="1"/>
          </p:cNvSpPr>
          <p:nvPr/>
        </p:nvSpPr>
        <p:spPr bwMode="auto">
          <a:xfrm>
            <a:off x="2447504" y="3487397"/>
            <a:ext cx="720080" cy="4035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Med</a:t>
            </a:r>
            <a:r>
              <a:rPr lang="de-DE" sz="900" kern="0" dirty="0" err="1" smtClean="0"/>
              <a:t>Cité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75" name="Rectangle 52"/>
          <p:cNvSpPr>
            <a:spLocks noChangeArrowheads="1"/>
          </p:cNvSpPr>
          <p:nvPr/>
        </p:nvSpPr>
        <p:spPr bwMode="auto">
          <a:xfrm>
            <a:off x="4520556" y="2129065"/>
            <a:ext cx="590864" cy="22243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ANGED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76" name="Gerade Verbindung mit Pfeil 75"/>
          <p:cNvCxnSpPr>
            <a:stCxn id="87" idx="3"/>
            <a:endCxn id="75" idx="0"/>
          </p:cNvCxnSpPr>
          <p:nvPr/>
        </p:nvCxnSpPr>
        <p:spPr>
          <a:xfrm>
            <a:off x="3591938" y="1626533"/>
            <a:ext cx="1224050" cy="502532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679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0" y="-10368"/>
            <a:ext cx="8856984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publiqué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Ministère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 l'intérieur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[Maintenant Sans Affaires locales]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CFAD	Centre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 Formation et d'Appui à la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Décentralisation</a:t>
            </a: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CPSCL 	Caisse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des Prêts et de Soutien des Collectivités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Locales</a:t>
            </a: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MEM 	Ministère de l’Energie et des Mines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ANME	Agence Nationale pour la Maîtrise de l’Energie 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MFPE	Ministère de la Formation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Professionelle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et de l’Emploi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CENAFFIF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Centre National de la Formation des Formateurs et de l’Ingénierie de Formation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ATFP	Agence Tunisienne de la Formation Professionnelle 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CF(P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)	Centre de formation (professionnelle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de l’ATFP</a:t>
            </a: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STEG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Société Tunisienne de l’Electricité et du Gaz (avec représentants locales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MEHAT	Ministère de l’Equipement, de l’Habitat et de l’Aménagement du Territoire</a:t>
            </a: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MESRS 	Ministère de l’Enseignement supérieur, de la Recherche scientifique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ISET	Institut Supérieur des Etudes Technologiques</a:t>
            </a:r>
          </a:p>
          <a:p>
            <a:pPr marL="0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MED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Ministère de l’Environnement et du développement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durable; Maintenant:]</a:t>
            </a:r>
          </a:p>
          <a:p>
            <a:pPr marL="0" indent="0">
              <a:buNone/>
            </a:pP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MAE	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Ministre des Affaires locales et de l’Environnement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CITET	Centre International des Technologies de l'Environnement de Tunis</a:t>
            </a:r>
          </a:p>
          <a:p>
            <a:pPr marL="0" indent="0">
              <a:buNone/>
            </a:pP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FNVT	Fédération Nationale des Villes Tunisiennes</a:t>
            </a:r>
          </a:p>
          <a:p>
            <a:pPr marL="914400" lvl="2" indent="0">
              <a:buNone/>
            </a:pP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privé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UTICA	Union Tunisienne de l’Industrie, du Commerce et de l’Artisanat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Représentants locales</a:t>
            </a:r>
          </a:p>
          <a:p>
            <a:pPr marL="914400" lvl="2" indent="0">
              <a:buNone/>
            </a:pP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Féderations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Batîment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, FEDELC, Secteurs Industriels 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	Chambres Syndicales: CSNER, CSPV,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  <a:p>
            <a:pPr marL="0" indent="0">
              <a:buNone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CF privé	Centre de formation (professionnelle) privé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4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Bildschirmpräsentation (4:3)</PresentationFormat>
  <Paragraphs>97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Martin Bader</cp:lastModifiedBy>
  <cp:revision>58</cp:revision>
  <dcterms:created xsi:type="dcterms:W3CDTF">2016-05-14T11:53:35Z</dcterms:created>
  <dcterms:modified xsi:type="dcterms:W3CDTF">2017-09-24T11:05:55Z</dcterms:modified>
</cp:coreProperties>
</file>